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0"/>
  </p:notesMasterIdLst>
  <p:sldIdLst>
    <p:sldId id="342" r:id="rId5"/>
    <p:sldId id="345" r:id="rId6"/>
    <p:sldId id="343" r:id="rId7"/>
    <p:sldId id="346" r:id="rId8"/>
    <p:sldId id="347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6EBC0EA-1697-460D-AF08-B33E57FF0E4A}" v="2" dt="2024-04-15T14:14:13.17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4563" autoAdjust="0"/>
  </p:normalViewPr>
  <p:slideViewPr>
    <p:cSldViewPr snapToGrid="0">
      <p:cViewPr varScale="1">
        <p:scale>
          <a:sx n="70" d="100"/>
          <a:sy n="70" d="100"/>
        </p:scale>
        <p:origin x="1066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ckie Bland" userId="e1dc06c1-0928-4a2b-85c3-ff299db90ebc" providerId="ADAL" clId="{86EBC0EA-1697-460D-AF08-B33E57FF0E4A}"/>
    <pc:docChg chg="undo custSel modSld">
      <pc:chgData name="Jackie Bland" userId="e1dc06c1-0928-4a2b-85c3-ff299db90ebc" providerId="ADAL" clId="{86EBC0EA-1697-460D-AF08-B33E57FF0E4A}" dt="2024-04-15T14:44:39.901" v="1168" actId="20577"/>
      <pc:docMkLst>
        <pc:docMk/>
      </pc:docMkLst>
      <pc:sldChg chg="delSp modSp mod">
        <pc:chgData name="Jackie Bland" userId="e1dc06c1-0928-4a2b-85c3-ff299db90ebc" providerId="ADAL" clId="{86EBC0EA-1697-460D-AF08-B33E57FF0E4A}" dt="2024-04-15T14:09:12.905" v="48" actId="20577"/>
        <pc:sldMkLst>
          <pc:docMk/>
          <pc:sldMk cId="1601598719" sldId="342"/>
        </pc:sldMkLst>
        <pc:spChg chg="mod">
          <ac:chgData name="Jackie Bland" userId="e1dc06c1-0928-4a2b-85c3-ff299db90ebc" providerId="ADAL" clId="{86EBC0EA-1697-460D-AF08-B33E57FF0E4A}" dt="2024-04-15T14:09:12.905" v="48" actId="20577"/>
          <ac:spMkLst>
            <pc:docMk/>
            <pc:sldMk cId="1601598719" sldId="342"/>
            <ac:spMk id="3" creationId="{00000000-0000-0000-0000-000000000000}"/>
          </ac:spMkLst>
        </pc:spChg>
        <pc:picChg chg="del">
          <ac:chgData name="Jackie Bland" userId="e1dc06c1-0928-4a2b-85c3-ff299db90ebc" providerId="ADAL" clId="{86EBC0EA-1697-460D-AF08-B33E57FF0E4A}" dt="2024-04-15T14:08:22.295" v="9" actId="478"/>
          <ac:picMkLst>
            <pc:docMk/>
            <pc:sldMk cId="1601598719" sldId="342"/>
            <ac:picMk id="6" creationId="{72E0537D-5B7D-FB68-7DAA-228272E9D826}"/>
          </ac:picMkLst>
        </pc:picChg>
      </pc:sldChg>
      <pc:sldChg chg="delSp modSp mod modNotesTx">
        <pc:chgData name="Jackie Bland" userId="e1dc06c1-0928-4a2b-85c3-ff299db90ebc" providerId="ADAL" clId="{86EBC0EA-1697-460D-AF08-B33E57FF0E4A}" dt="2024-04-15T14:44:39.901" v="1168" actId="20577"/>
        <pc:sldMkLst>
          <pc:docMk/>
          <pc:sldMk cId="3033986042" sldId="343"/>
        </pc:sldMkLst>
        <pc:spChg chg="mod">
          <ac:chgData name="Jackie Bland" userId="e1dc06c1-0928-4a2b-85c3-ff299db90ebc" providerId="ADAL" clId="{86EBC0EA-1697-460D-AF08-B33E57FF0E4A}" dt="2024-04-15T14:20:59.972" v="321" actId="6549"/>
          <ac:spMkLst>
            <pc:docMk/>
            <pc:sldMk cId="3033986042" sldId="343"/>
            <ac:spMk id="4" creationId="{B39C1965-4155-4A42-BC43-E6F9F927909B}"/>
          </ac:spMkLst>
        </pc:spChg>
        <pc:spChg chg="mod">
          <ac:chgData name="Jackie Bland" userId="e1dc06c1-0928-4a2b-85c3-ff299db90ebc" providerId="ADAL" clId="{86EBC0EA-1697-460D-AF08-B33E57FF0E4A}" dt="2024-04-15T14:44:39.901" v="1168" actId="20577"/>
          <ac:spMkLst>
            <pc:docMk/>
            <pc:sldMk cId="3033986042" sldId="343"/>
            <ac:spMk id="6" creationId="{5BDEE0D3-FBE2-4DFE-9CC7-91EB94FAA1CC}"/>
          </ac:spMkLst>
        </pc:spChg>
        <pc:picChg chg="del">
          <ac:chgData name="Jackie Bland" userId="e1dc06c1-0928-4a2b-85c3-ff299db90ebc" providerId="ADAL" clId="{86EBC0EA-1697-460D-AF08-B33E57FF0E4A}" dt="2024-04-15T14:36:10.308" v="803" actId="478"/>
          <ac:picMkLst>
            <pc:docMk/>
            <pc:sldMk cId="3033986042" sldId="343"/>
            <ac:picMk id="3" creationId="{B6E4B6DD-548E-AFD5-8459-D1B6E97AD18D}"/>
          </ac:picMkLst>
        </pc:picChg>
      </pc:sldChg>
      <pc:sldChg chg="delSp modSp mod modNotesTx">
        <pc:chgData name="Jackie Bland" userId="e1dc06c1-0928-4a2b-85c3-ff299db90ebc" providerId="ADAL" clId="{86EBC0EA-1697-460D-AF08-B33E57FF0E4A}" dt="2024-04-15T14:36:12.652" v="804" actId="478"/>
        <pc:sldMkLst>
          <pc:docMk/>
          <pc:sldMk cId="2526985502" sldId="345"/>
        </pc:sldMkLst>
        <pc:spChg chg="mod">
          <ac:chgData name="Jackie Bland" userId="e1dc06c1-0928-4a2b-85c3-ff299db90ebc" providerId="ADAL" clId="{86EBC0EA-1697-460D-AF08-B33E57FF0E4A}" dt="2024-04-15T14:17:47.605" v="218" actId="255"/>
          <ac:spMkLst>
            <pc:docMk/>
            <pc:sldMk cId="2526985502" sldId="345"/>
            <ac:spMk id="3" creationId="{00445827-45F5-5E57-3E5A-1845CF862817}"/>
          </ac:spMkLst>
        </pc:spChg>
        <pc:spChg chg="mod">
          <ac:chgData name="Jackie Bland" userId="e1dc06c1-0928-4a2b-85c3-ff299db90ebc" providerId="ADAL" clId="{86EBC0EA-1697-460D-AF08-B33E57FF0E4A}" dt="2024-04-15T14:18:06.705" v="219" actId="1076"/>
          <ac:spMkLst>
            <pc:docMk/>
            <pc:sldMk cId="2526985502" sldId="345"/>
            <ac:spMk id="6" creationId="{5BDEE0D3-FBE2-4DFE-9CC7-91EB94FAA1CC}"/>
          </ac:spMkLst>
        </pc:spChg>
        <pc:picChg chg="del">
          <ac:chgData name="Jackie Bland" userId="e1dc06c1-0928-4a2b-85c3-ff299db90ebc" providerId="ADAL" clId="{86EBC0EA-1697-460D-AF08-B33E57FF0E4A}" dt="2024-04-15T14:36:12.652" v="804" actId="478"/>
          <ac:picMkLst>
            <pc:docMk/>
            <pc:sldMk cId="2526985502" sldId="345"/>
            <ac:picMk id="5" creationId="{5E1E8D01-2A1B-6C8F-EEAB-45351077552C}"/>
          </ac:picMkLst>
        </pc:picChg>
      </pc:sldChg>
      <pc:sldChg chg="delSp modSp mod modNotesTx">
        <pc:chgData name="Jackie Bland" userId="e1dc06c1-0928-4a2b-85c3-ff299db90ebc" providerId="ADAL" clId="{86EBC0EA-1697-460D-AF08-B33E57FF0E4A}" dt="2024-04-15T14:42:19.413" v="1059" actId="5793"/>
        <pc:sldMkLst>
          <pc:docMk/>
          <pc:sldMk cId="4146746950" sldId="346"/>
        </pc:sldMkLst>
        <pc:spChg chg="mod">
          <ac:chgData name="Jackie Bland" userId="e1dc06c1-0928-4a2b-85c3-ff299db90ebc" providerId="ADAL" clId="{86EBC0EA-1697-460D-AF08-B33E57FF0E4A}" dt="2024-04-15T14:41:52.774" v="1033" actId="27636"/>
          <ac:spMkLst>
            <pc:docMk/>
            <pc:sldMk cId="4146746950" sldId="346"/>
            <ac:spMk id="6" creationId="{5BDEE0D3-FBE2-4DFE-9CC7-91EB94FAA1CC}"/>
          </ac:spMkLst>
        </pc:spChg>
        <pc:picChg chg="del">
          <ac:chgData name="Jackie Bland" userId="e1dc06c1-0928-4a2b-85c3-ff299db90ebc" providerId="ADAL" clId="{86EBC0EA-1697-460D-AF08-B33E57FF0E4A}" dt="2024-04-15T14:36:07.843" v="802" actId="478"/>
          <ac:picMkLst>
            <pc:docMk/>
            <pc:sldMk cId="4146746950" sldId="346"/>
            <ac:picMk id="3" creationId="{16440CE3-03CA-0C24-A1D4-7C593D1A7728}"/>
          </ac:picMkLst>
        </pc:picChg>
      </pc:sldChg>
      <pc:sldChg chg="delSp mod">
        <pc:chgData name="Jackie Bland" userId="e1dc06c1-0928-4a2b-85c3-ff299db90ebc" providerId="ADAL" clId="{86EBC0EA-1697-460D-AF08-B33E57FF0E4A}" dt="2024-04-15T14:36:14.878" v="805" actId="478"/>
        <pc:sldMkLst>
          <pc:docMk/>
          <pc:sldMk cId="1570216202" sldId="347"/>
        </pc:sldMkLst>
        <pc:picChg chg="del">
          <ac:chgData name="Jackie Bland" userId="e1dc06c1-0928-4a2b-85c3-ff299db90ebc" providerId="ADAL" clId="{86EBC0EA-1697-460D-AF08-B33E57FF0E4A}" dt="2024-04-15T14:36:14.878" v="805" actId="478"/>
          <ac:picMkLst>
            <pc:docMk/>
            <pc:sldMk cId="1570216202" sldId="347"/>
            <ac:picMk id="3" creationId="{16440CE3-03CA-0C24-A1D4-7C593D1A7728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7E3B2F-8B71-460A-92D3-738085F1AB1E}" type="datetimeFigureOut">
              <a:rPr lang="en-GB" smtClean="0"/>
              <a:t>15/04/2024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B816E0-0C17-4FB4-939A-DA3045453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95759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310E2DF-A9F9-474F-AFEE-CCF7092928DA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835208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This is a dedicated and vibrant group of individuals who work hard on behalf of the whole industry, many of them have been around for more than 20 years. I wanted to spotlight them for all their efforts in recent years.</a:t>
            </a:r>
          </a:p>
          <a:p>
            <a:endParaRPr lang="en-GB" dirty="0"/>
          </a:p>
          <a:p>
            <a:r>
              <a:rPr lang="en-GB" dirty="0"/>
              <a:t>The group meets once a month for 2 hours via Teams and once a year in person.</a:t>
            </a:r>
          </a:p>
          <a:p>
            <a:endParaRPr lang="en-GB" dirty="0"/>
          </a:p>
          <a:p>
            <a:r>
              <a:rPr lang="en-GB" dirty="0"/>
              <a:t>No vacancies in the group currently.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7B816E0-0C17-4FB4-939A-DA30454534AE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986262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7B816E0-0C17-4FB4-939A-DA30454534AE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188834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b="0" i="0" u="none" strike="noStrike" dirty="0">
                <a:solidFill>
                  <a:srgbClr val="333333"/>
                </a:solidFill>
                <a:effectLst/>
                <a:latin typeface="azo-sans-web"/>
              </a:rPr>
              <a:t>In no particular order…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7B816E0-0C17-4FB4-939A-DA30454534AE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472087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b="0" i="0" u="none" strike="noStrike" dirty="0">
              <a:solidFill>
                <a:srgbClr val="333333"/>
              </a:solidFill>
              <a:effectLst/>
              <a:latin typeface="azo-sans-web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7B816E0-0C17-4FB4-939A-DA30454534AE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592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9BAF6-8F37-4883-B527-DE7BCC6D61BA}" type="datetimeFigureOut">
              <a:rPr lang="en-GB" smtClean="0"/>
              <a:t>15/04/2024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20665-0294-40D2-B400-C39438ED01C7}" type="slidenum">
              <a:rPr lang="en-GB" smtClean="0"/>
              <a:t>‹#›</a:t>
            </a:fld>
            <a:endParaRPr lang="en-GB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 descr="A green and white sign&#10;&#10;Description automatically generated with low confidence">
            <a:extLst>
              <a:ext uri="{FF2B5EF4-FFF2-40B4-BE49-F238E27FC236}">
                <a16:creationId xmlns:a16="http://schemas.microsoft.com/office/drawing/2014/main" id="{D9FE0D33-4837-F81B-2125-E8019D82716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461" y="191266"/>
            <a:ext cx="6060831" cy="9343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48704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9BAF6-8F37-4883-B527-DE7BCC6D61BA}" type="datetimeFigureOut">
              <a:rPr lang="en-GB" smtClean="0"/>
              <a:t>15/04/2024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20665-0294-40D2-B400-C39438ED01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05433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9BAF6-8F37-4883-B527-DE7BCC6D61BA}" type="datetimeFigureOut">
              <a:rPr lang="en-GB" smtClean="0"/>
              <a:t>15/04/2024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20665-0294-40D2-B400-C39438ED01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28634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38589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957823-6320-4881-87D5-77090753506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870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9BAF6-8F37-4883-B527-DE7BCC6D61BA}" type="datetimeFigureOut">
              <a:rPr lang="en-GB" smtClean="0"/>
              <a:t>15/04/2024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20665-0294-40D2-B400-C39438ED01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65643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E264C-6FDC-4C0F-9768-2D2146C7E025}" type="datetimeFigureOut">
              <a:rPr lang="en-GB" smtClean="0"/>
              <a:t>15/04/2024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20665-0294-40D2-B400-C39438ED01C7}" type="slidenum">
              <a:rPr lang="en-GB" smtClean="0"/>
              <a:t>‹#›</a:t>
            </a:fld>
            <a:endParaRPr lang="en-GB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 descr="A green and white sign&#10;&#10;Description automatically generated with low confidence">
            <a:extLst>
              <a:ext uri="{FF2B5EF4-FFF2-40B4-BE49-F238E27FC236}">
                <a16:creationId xmlns:a16="http://schemas.microsoft.com/office/drawing/2014/main" id="{13B8A6F5-51BD-6173-8EC3-47BB4A0CF70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461" y="191266"/>
            <a:ext cx="6060831" cy="9343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77443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9BAF6-8F37-4883-B527-DE7BCC6D61BA}" type="datetimeFigureOut">
              <a:rPr lang="en-GB" smtClean="0"/>
              <a:t>15/04/2024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20665-0294-40D2-B400-C39438ED01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95522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9BAF6-8F37-4883-B527-DE7BCC6D61BA}" type="datetimeFigureOut">
              <a:rPr lang="en-GB" smtClean="0"/>
              <a:t>15/04/2024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20665-0294-40D2-B400-C39438ED01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28221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9BAF6-8F37-4883-B527-DE7BCC6D61BA}" type="datetimeFigureOut">
              <a:rPr lang="en-GB" smtClean="0"/>
              <a:t>15/04/2024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20665-0294-40D2-B400-C39438ED01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28900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9BAF6-8F37-4883-B527-DE7BCC6D61BA}" type="datetimeFigureOut">
              <a:rPr lang="en-GB" smtClean="0"/>
              <a:t>15/04/2024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20665-0294-40D2-B400-C39438ED01C7}" type="slidenum">
              <a:rPr lang="en-GB" smtClean="0"/>
              <a:t>‹#›</a:t>
            </a:fld>
            <a:endParaRPr lang="en-GB"/>
          </a:p>
        </p:txBody>
      </p:sp>
      <p:pic>
        <p:nvPicPr>
          <p:cNvPr id="2" name="Picture 1" descr="A green and white sign&#10;&#10;Description automatically generated with low confidence">
            <a:extLst>
              <a:ext uri="{FF2B5EF4-FFF2-40B4-BE49-F238E27FC236}">
                <a16:creationId xmlns:a16="http://schemas.microsoft.com/office/drawing/2014/main" id="{66A8F088-333F-97CA-F84A-7F502EF1732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171" y="165233"/>
            <a:ext cx="3787676" cy="5839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713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9249BAF6-8F37-4883-B527-DE7BCC6D61BA}" type="datetimeFigureOut">
              <a:rPr lang="en-GB" smtClean="0"/>
              <a:t>15/04/2024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2C20665-0294-40D2-B400-C39438ED01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86149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9BAF6-8F37-4883-B527-DE7BCC6D61BA}" type="datetimeFigureOut">
              <a:rPr lang="en-GB" smtClean="0"/>
              <a:t>15/04/2024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20665-0294-40D2-B400-C39438ED01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33292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249BAF6-8F37-4883-B527-DE7BCC6D61BA}" type="datetimeFigureOut">
              <a:rPr lang="en-GB" smtClean="0"/>
              <a:t>15/04/2024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D2C20665-0294-40D2-B400-C39438ED01C7}" type="slidenum">
              <a:rPr lang="en-GB" smtClean="0"/>
              <a:t>‹#›</a:t>
            </a:fld>
            <a:endParaRPr lang="en-GB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7" descr="A green and white sign&#10;&#10;Description automatically generated with low confidence">
            <a:extLst>
              <a:ext uri="{FF2B5EF4-FFF2-40B4-BE49-F238E27FC236}">
                <a16:creationId xmlns:a16="http://schemas.microsoft.com/office/drawing/2014/main" id="{87195024-7848-D191-557A-D1BC9B399EAE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171" y="165233"/>
            <a:ext cx="3787676" cy="5839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09872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rgbClr val="00B050"/>
        </a:buClr>
        <a:buFont typeface="Courier New" panose="02070309020205020404" pitchFamily="49" charset="0"/>
        <a:buChar char="o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rgbClr val="00B050"/>
        </a:buClr>
        <a:buFont typeface="Courier New" panose="02070309020205020404" pitchFamily="49" charset="0"/>
        <a:buChar char="o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rgbClr val="00B050"/>
        </a:buClr>
        <a:buFont typeface="Courier New" panose="02070309020205020404" pitchFamily="49" charset="0"/>
        <a:buChar char="o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rgbClr val="00B050"/>
        </a:buClr>
        <a:buFont typeface="Courier New" panose="02070309020205020404" pitchFamily="49" charset="0"/>
        <a:buChar char="o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gs.org.uk/data-format/ags-validator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sz="5400"/>
              <a:t>Data Management Working Group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2000" y="4551262"/>
            <a:ext cx="8534400" cy="1470026"/>
          </a:xfrm>
        </p:spPr>
        <p:txBody>
          <a:bodyPr/>
          <a:lstStyle/>
          <a:p>
            <a:r>
              <a:rPr lang="en-GB" dirty="0"/>
              <a:t>Edd Lewis</a:t>
            </a:r>
          </a:p>
          <a:p>
            <a:r>
              <a:rPr lang="en-GB" dirty="0"/>
              <a:t>Standards Lead, British Geological Survey</a:t>
            </a:r>
          </a:p>
        </p:txBody>
      </p:sp>
    </p:spTree>
    <p:extLst>
      <p:ext uri="{BB962C8B-B14F-4D97-AF65-F5344CB8AC3E}">
        <p14:creationId xmlns:p14="http://schemas.microsoft.com/office/powerpoint/2010/main" val="16015987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39C1965-4155-4A42-BC43-E6F9F92790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Meet the Group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BDEE0D3-FBE2-4DFE-9CC7-91EB94FAA1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41566" y="1733006"/>
            <a:ext cx="4182291" cy="4598610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1800" b="1" dirty="0"/>
              <a:t>Romain Arnould, Fugro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1800" b="1" dirty="0"/>
              <a:t>Mark Bevan, Structural Soils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1800" b="1" dirty="0"/>
              <a:t>Jackie Bland, Structural Soils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1800" b="1" dirty="0"/>
              <a:t>Josh Bradley, Mott Macdonald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1800" b="1" dirty="0"/>
              <a:t>Craig Brown, BAM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1800" b="1" dirty="0"/>
              <a:t>Neil Chadwick, Digital Geotechnical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1800" b="1" dirty="0"/>
              <a:t>Jérôme Chamfray, Jacobs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1800" b="1" dirty="0"/>
              <a:t>Roger Chandler, Seequent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1800" b="1" dirty="0"/>
              <a:t>Paul Chaplin, WSP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1800" b="1" dirty="0"/>
              <a:t>Phil Child, Seequent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1800" b="1" dirty="0"/>
              <a:t>Vicky Corcoran, Atkins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1800" b="1" dirty="0"/>
              <a:t>Tony Daly, Amageo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1800" b="1" dirty="0"/>
              <a:t>David Entwisle, BGS 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1800" b="1" dirty="0"/>
              <a:t>David Farmer, Arup</a:t>
            </a:r>
          </a:p>
        </p:txBody>
      </p:sp>
      <p:sp>
        <p:nvSpPr>
          <p:cNvPr id="3" name="Content Placeholder 5">
            <a:extLst>
              <a:ext uri="{FF2B5EF4-FFF2-40B4-BE49-F238E27FC236}">
                <a16:creationId xmlns:a16="http://schemas.microsoft.com/office/drawing/2014/main" id="{00445827-45F5-5E57-3E5A-1845CF862817}"/>
              </a:ext>
            </a:extLst>
          </p:cNvPr>
          <p:cNvSpPr txBox="1">
            <a:spLocks/>
          </p:cNvSpPr>
          <p:nvPr/>
        </p:nvSpPr>
        <p:spPr>
          <a:xfrm>
            <a:off x="5900057" y="1733006"/>
            <a:ext cx="4998720" cy="4598610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rgbClr val="00B050"/>
              </a:buClr>
              <a:buFont typeface="Courier New" panose="02070309020205020404" pitchFamily="49" charset="0"/>
              <a:buChar char="o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rgbClr val="00B050"/>
              </a:buClr>
              <a:buFont typeface="Courier New" panose="02070309020205020404" pitchFamily="49" charset="0"/>
              <a:buChar char="o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rgbClr val="00B050"/>
              </a:buClr>
              <a:buFont typeface="Courier New" panose="02070309020205020404" pitchFamily="49" charset="0"/>
              <a:buChar char="o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rgbClr val="00B050"/>
              </a:buClr>
              <a:buFont typeface="Courier New" panose="02070309020205020404" pitchFamily="49" charset="0"/>
              <a:buChar char="o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1800" b="1" dirty="0"/>
              <a:t>Peter Hepton, co-opted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1800" b="1" dirty="0"/>
              <a:t>Edd Lewis, BGS 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1800" b="1" dirty="0"/>
              <a:t>Petra Lincoln, Atkins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1800" b="1" dirty="0"/>
              <a:t>Ian Linton, Soil Engineering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1800" b="1" dirty="0"/>
              <a:t>Simon Miles, Atkins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1800" b="1" dirty="0"/>
              <a:t>Asitha Senanayake, NGL (co-opted)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1800" b="1" dirty="0"/>
              <a:t>Tom Smith, </a:t>
            </a:r>
            <a:r>
              <a:rPr lang="en-GB" sz="1800" b="1" dirty="0" err="1"/>
              <a:t>Orsted</a:t>
            </a:r>
            <a:endParaRPr lang="en-GB" sz="1800" b="1" dirty="0"/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1800" b="1" dirty="0"/>
              <a:t>Conrad Stewart, Harrison Group Environmental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1800" b="1" dirty="0"/>
              <a:t>Len Threadgold, Geotechnics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1800" b="1" dirty="0"/>
              <a:t>Phil Wade, </a:t>
            </a:r>
            <a:r>
              <a:rPr lang="en-GB" sz="1800" b="1" dirty="0" err="1"/>
              <a:t>Datgel</a:t>
            </a:r>
            <a:endParaRPr lang="en-GB" sz="1800" b="1" dirty="0"/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1800" b="1" dirty="0"/>
              <a:t>Steve Walthall, honorary member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1800" b="1" dirty="0"/>
              <a:t>Melody Wareing, SOCOTEC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1800" b="1" dirty="0"/>
              <a:t>Leon Warrington, Hydrock Consultants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1800" b="1" dirty="0"/>
              <a:t>Jono Wright, Strata Geotechnics </a:t>
            </a:r>
          </a:p>
        </p:txBody>
      </p:sp>
    </p:spTree>
    <p:extLst>
      <p:ext uri="{BB962C8B-B14F-4D97-AF65-F5344CB8AC3E}">
        <p14:creationId xmlns:p14="http://schemas.microsoft.com/office/powerpoint/2010/main" val="25269855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39C1965-4155-4A42-BC43-E6F9F92790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Achievements for previous year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BDEE0D3-FBE2-4DFE-9CC7-91EB94FAA1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04108" y="1845734"/>
            <a:ext cx="9851572" cy="4023360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q"/>
            </a:pPr>
            <a:r>
              <a:rPr lang="en-GB" sz="2800" dirty="0"/>
              <a:t>10 x monthly 2-hour online, 1 x in-person meeting</a:t>
            </a:r>
          </a:p>
          <a:p>
            <a:pPr>
              <a:buFont typeface="Wingdings" pitchFamily="2" charset="2"/>
              <a:buChar char="q"/>
            </a:pPr>
            <a:r>
              <a:rPr lang="en-GB" sz="2800" dirty="0"/>
              <a:t>Successful delivery of AGS Data Management Plans Webinar </a:t>
            </a:r>
          </a:p>
          <a:p>
            <a:pPr>
              <a:buFont typeface="Wingdings" pitchFamily="2" charset="2"/>
              <a:buChar char="q"/>
            </a:pPr>
            <a:r>
              <a:rPr lang="en-GB" sz="2800" dirty="0"/>
              <a:t>AGS Piling v 0.4.0 released December 2023</a:t>
            </a:r>
          </a:p>
          <a:p>
            <a:pPr>
              <a:buFont typeface="Wingdings" pitchFamily="2" charset="2"/>
              <a:buChar char="q"/>
            </a:pPr>
            <a:r>
              <a:rPr lang="en-GB" sz="2800" dirty="0"/>
              <a:t>AGS Validator v 0.5.0 (Python library) updated  	</a:t>
            </a:r>
            <a:r>
              <a:rPr lang="en-GB" sz="2800" dirty="0">
                <a:hlinkClick r:id="rId3"/>
              </a:rPr>
              <a:t>https://www.ags.org.uk/data-format/ags-validator</a:t>
            </a:r>
            <a:r>
              <a:rPr lang="en-GB" sz="2800" dirty="0"/>
              <a:t> </a:t>
            </a:r>
          </a:p>
          <a:p>
            <a:pPr>
              <a:buFont typeface="Wingdings" pitchFamily="2" charset="2"/>
              <a:buChar char="q"/>
            </a:pPr>
            <a:r>
              <a:rPr lang="en-GB" sz="2800" dirty="0"/>
              <a:t>Increased annual membership for data </a:t>
            </a:r>
            <a:r>
              <a:rPr lang="en-GB" sz="2800"/>
              <a:t>Format registrations</a:t>
            </a:r>
            <a:endParaRPr lang="en-GB" sz="2800" dirty="0"/>
          </a:p>
          <a:p>
            <a:pPr>
              <a:buFont typeface="Wingdings" pitchFamily="2" charset="2"/>
              <a:buChar char="q"/>
            </a:pPr>
            <a:r>
              <a:rPr lang="en-GB" sz="2800" dirty="0"/>
              <a:t>Much background work on maintaining AGS 4.0 &amp; 4.1</a:t>
            </a:r>
          </a:p>
        </p:txBody>
      </p:sp>
    </p:spTree>
    <p:extLst>
      <p:ext uri="{BB962C8B-B14F-4D97-AF65-F5344CB8AC3E}">
        <p14:creationId xmlns:p14="http://schemas.microsoft.com/office/powerpoint/2010/main" val="30339860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39C1965-4155-4A42-BC43-E6F9F92790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Future plans for the year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BDEE0D3-FBE2-4DFE-9CC7-91EB94FAA1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Font typeface="Wingdings" pitchFamily="2" charset="2"/>
              <a:buChar char="q"/>
            </a:pPr>
            <a:r>
              <a:rPr lang="en-GB" sz="3600" dirty="0"/>
              <a:t>Planning next update to AGS 4.1.1 (release proposed late Autumn 2024) </a:t>
            </a:r>
          </a:p>
          <a:p>
            <a:pPr>
              <a:buFont typeface="Wingdings" pitchFamily="2" charset="2"/>
              <a:buChar char="q"/>
            </a:pPr>
            <a:r>
              <a:rPr lang="en-GB" sz="3600" dirty="0"/>
              <a:t>AGS Validator full non-beta release by end of summer 2024</a:t>
            </a:r>
          </a:p>
          <a:p>
            <a:pPr>
              <a:buFont typeface="Wingdings" pitchFamily="2" charset="2"/>
              <a:buChar char="q"/>
            </a:pPr>
            <a:r>
              <a:rPr lang="en-GB" sz="3600" dirty="0"/>
              <a:t>Lobbying and marketing software vendors and environmental laboratories to support AGS 4.1</a:t>
            </a:r>
          </a:p>
          <a:p>
            <a:pPr>
              <a:buFont typeface="Wingdings" pitchFamily="2" charset="2"/>
              <a:buChar char="q"/>
            </a:pPr>
            <a:r>
              <a:rPr lang="en-GB" sz="3600" dirty="0"/>
              <a:t>AGS API ‘standard’ for cloud-to-cloud data transfers</a:t>
            </a:r>
          </a:p>
          <a:p>
            <a:pPr>
              <a:buFont typeface="Wingdings" pitchFamily="2" charset="2"/>
              <a:buChar char="q"/>
            </a:pPr>
            <a:r>
              <a:rPr lang="en-GB" sz="3600" dirty="0"/>
              <a:t>First steps to AGS 5</a:t>
            </a:r>
          </a:p>
          <a:p>
            <a:pPr>
              <a:buFont typeface="Wingdings" pitchFamily="2" charset="2"/>
              <a:buChar char="q"/>
            </a:pPr>
            <a:r>
              <a:rPr lang="en-GB" sz="3600" dirty="0"/>
              <a:t>AGS data format website update</a:t>
            </a:r>
          </a:p>
        </p:txBody>
      </p:sp>
    </p:spTree>
    <p:extLst>
      <p:ext uri="{BB962C8B-B14F-4D97-AF65-F5344CB8AC3E}">
        <p14:creationId xmlns:p14="http://schemas.microsoft.com/office/powerpoint/2010/main" val="41467469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39C1965-4155-4A42-BC43-E6F9F92790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Any Questions?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BDEE0D3-FBE2-4DFE-9CC7-91EB94FAA1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GB" dirty="0"/>
          </a:p>
          <a:p>
            <a:pPr>
              <a:buFont typeface="Wingdings" pitchFamily="2" charset="2"/>
              <a:buChar char="q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70216202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Custom 7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C2C2C2"/>
      </a:accent1>
      <a:accent2>
        <a:srgbClr val="00B050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6B9F25"/>
      </a:hlink>
      <a:folHlink>
        <a:srgbClr val="B26B0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D26EA377-59BD-4C9C-9D94-EE8416EE4C7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D94AD33FDCB8148A0D7A157EDB2BAE9" ma:contentTypeVersion="19" ma:contentTypeDescription="Create a new document." ma:contentTypeScope="" ma:versionID="37a02fa264188a4b9e637002adc50bf5">
  <xsd:schema xmlns:xsd="http://www.w3.org/2001/XMLSchema" xmlns:xs="http://www.w3.org/2001/XMLSchema" xmlns:p="http://schemas.microsoft.com/office/2006/metadata/properties" xmlns:ns2="0d8abe9f-2342-4c77-9e5e-7c3cf2c8ee2e" xmlns:ns3="e8f0dc8e-2752-4c8b-bde8-b67237a42b01" targetNamespace="http://schemas.microsoft.com/office/2006/metadata/properties" ma:root="true" ma:fieldsID="9be9b3779df1cd07f48c882f3988098e" ns2:_="" ns3:_="">
    <xsd:import namespace="0d8abe9f-2342-4c77-9e5e-7c3cf2c8ee2e"/>
    <xsd:import namespace="e8f0dc8e-2752-4c8b-bde8-b67237a42b01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ingHintHash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2:TaxCatchAll" minOccurs="0"/>
                <xsd:element ref="ns3:lcf76f155ced4ddcb4097134ff3c332f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d8abe9f-2342-4c77-9e5e-7c3cf2c8ee2e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ingHintHash" ma:index="9" nillable="true" ma:displayName="Sharing Hint Hash" ma:internalName="SharingHintHash" ma:readOnly="true">
      <xsd:simpleType>
        <xsd:restriction base="dms:Text"/>
      </xsd:simpleType>
    </xsd:element>
    <xsd:element name="SharedWithDetails" ma:index="10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cfdbdd2b-4afe-443c-84cd-38302b91c3c4}" ma:internalName="TaxCatchAll" ma:showField="CatchAllData" ma:web="0d8abe9f-2342-4c77-9e5e-7c3cf2c8ee2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8f0dc8e-2752-4c8b-bde8-b67237a42b0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4" nillable="true" ma:displayName="MediaServiceAutoTags" ma:description="" ma:internalName="MediaServiceAutoTags" ma:readOnly="true">
      <xsd:simpleType>
        <xsd:restriction base="dms:Text"/>
      </xsd:simpleType>
    </xsd:element>
    <xsd:element name="MediaServiceOCR" ma:index="15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4" nillable="true" ma:taxonomy="true" ma:internalName="lcf76f155ced4ddcb4097134ff3c332f" ma:taxonomyFieldName="MediaServiceImageTags" ma:displayName="Image Tags" ma:readOnly="false" ma:fieldId="{5cf76f15-5ced-4ddc-b409-7134ff3c332f}" ma:taxonomyMulti="true" ma:sspId="8731c25f-ccab-4b2f-9e36-cd0765dbcd5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e8f0dc8e-2752-4c8b-bde8-b67237a42b01">
      <Terms xmlns="http://schemas.microsoft.com/office/infopath/2007/PartnerControls"/>
    </lcf76f155ced4ddcb4097134ff3c332f>
    <TaxCatchAll xmlns="0d8abe9f-2342-4c77-9e5e-7c3cf2c8ee2e" xsi:nil="true"/>
  </documentManagement>
</p:properties>
</file>

<file path=customXml/itemProps1.xml><?xml version="1.0" encoding="utf-8"?>
<ds:datastoreItem xmlns:ds="http://schemas.openxmlformats.org/officeDocument/2006/customXml" ds:itemID="{2216F8F6-1059-4781-BAE9-08E12D0E11D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4B4F009-E78A-4784-BF4D-9EF9C290A883}">
  <ds:schemaRefs>
    <ds:schemaRef ds:uri="0d8abe9f-2342-4c77-9e5e-7c3cf2c8ee2e"/>
    <ds:schemaRef ds:uri="e8f0dc8e-2752-4c8b-bde8-b67237a42b01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0/xmlns/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EA814BFD-CECC-40D6-8C0A-FAA06E64E361}">
  <ds:schemaRefs>
    <ds:schemaRef ds:uri="0d8abe9f-2342-4c77-9e5e-7c3cf2c8ee2e"/>
    <ds:schemaRef ds:uri="e8f0dc8e-2752-4c8b-bde8-b67237a42b01"/>
    <ds:schemaRef ds:uri="http://schemas.microsoft.com/office/2006/metadata/properties"/>
    <ds:schemaRef ds:uri="http://schemas.microsoft.com/office/infopath/2007/PartnerControls"/>
    <ds:schemaRef ds:uri="http://www.w3.org/2000/xmlns/"/>
    <ds:schemaRef ds:uri="http://www.w3.org/2001/XMLSchema-instan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349</Words>
  <Application>Microsoft Office PowerPoint</Application>
  <PresentationFormat>Widescreen</PresentationFormat>
  <Paragraphs>58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Arial</vt:lpstr>
      <vt:lpstr>azo-sans-web</vt:lpstr>
      <vt:lpstr>Calibri</vt:lpstr>
      <vt:lpstr>Calibri Light</vt:lpstr>
      <vt:lpstr>Courier New</vt:lpstr>
      <vt:lpstr>Wingdings</vt:lpstr>
      <vt:lpstr>Retrospect</vt:lpstr>
      <vt:lpstr>Data Management Working Group</vt:lpstr>
      <vt:lpstr>Meet the Group</vt:lpstr>
      <vt:lpstr>Achievements for previous year</vt:lpstr>
      <vt:lpstr>Future plans for the year</vt:lpstr>
      <vt:lpstr>Any Questions?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INSERT PRESENTATION NAME</dc:title>
  <dc:creator>Caroline Kratz</dc:creator>
  <cp:lastModifiedBy>Jackie Bland</cp:lastModifiedBy>
  <cp:revision>2</cp:revision>
  <dcterms:created xsi:type="dcterms:W3CDTF">2018-07-12T09:21:05Z</dcterms:created>
  <dcterms:modified xsi:type="dcterms:W3CDTF">2024-04-15T14:44:47Z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0x0101002D94AD33FDCB8148A0D7A157EDB2BAE9</vt:lpwstr>
  </property>
</Properties>
</file>